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428" r:id="rId3"/>
    <p:sldId id="422" r:id="rId4"/>
    <p:sldId id="430" r:id="rId5"/>
    <p:sldId id="431" r:id="rId6"/>
    <p:sldId id="432" r:id="rId7"/>
    <p:sldId id="433" r:id="rId8"/>
    <p:sldId id="429" r:id="rId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Gill Sans MT" panose="020B0502020104020203" pitchFamily="34" charset="0"/>
      <p:regular r:id="rId16"/>
      <p:bold r:id="rId17"/>
      <p:italic r:id="rId18"/>
      <p:boldItalic r:id="rId19"/>
    </p:embeddedFont>
    <p:embeddedFont>
      <p:font typeface="Source Sans Pro" panose="020B0503030403020204" pitchFamily="34" charset="0"/>
      <p:regular r:id="rId20"/>
      <p:bold r:id="rId21"/>
      <p:italic r:id="rId22"/>
      <p:boldItalic r:id="rId23"/>
    </p:embeddedFont>
    <p:embeddedFont>
      <p:font typeface="Source Sans Pro ExtraLight" panose="020B0303030403020204" pitchFamily="34" charset="0"/>
      <p:regular r:id="rId24"/>
      <p:italic r:id="rId25"/>
    </p:embeddedFont>
    <p:embeddedFont>
      <p:font typeface="Source Sans Pro Light" panose="020B0403030403020204" pitchFamily="34" charset="0"/>
      <p:regular r:id="rId26"/>
      <p:italic r:id="rId27"/>
    </p:embeddedFont>
    <p:embeddedFont>
      <p:font typeface="Source Sans Pro Semibold" panose="020B0603030403020204" pitchFamily="3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astillo, Gustavo" initials="CG" lastIdx="4" clrIdx="0">
    <p:extLst>
      <p:ext uri="{19B8F6BF-5375-455C-9EA6-DF929625EA0E}">
        <p15:presenceInfo xmlns:p15="http://schemas.microsoft.com/office/powerpoint/2012/main" userId="S::GUSTAVO.CASTILLO@tetratech.com::a6ce67c8-b93a-48f6-b1e0-1179d796cc8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4D9C"/>
    <a:srgbClr val="CC3300"/>
    <a:srgbClr val="FFCDCD"/>
    <a:srgbClr val="FFC5C5"/>
    <a:srgbClr val="FEA0A0"/>
    <a:srgbClr val="FE5454"/>
    <a:srgbClr val="FF3300"/>
    <a:srgbClr val="A40000"/>
    <a:srgbClr val="0040C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8" autoAdjust="0"/>
    <p:restoredTop sz="93792" autoAdjust="0"/>
  </p:normalViewPr>
  <p:slideViewPr>
    <p:cSldViewPr snapToGrid="0">
      <p:cViewPr varScale="1">
        <p:scale>
          <a:sx n="62" d="100"/>
          <a:sy n="62" d="100"/>
        </p:scale>
        <p:origin x="1384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256"/>
    </p:cViewPr>
  </p:sorterViewPr>
  <p:notesViewPr>
    <p:cSldViewPr snapToGrid="0">
      <p:cViewPr varScale="1">
        <p:scale>
          <a:sx n="113" d="100"/>
          <a:sy n="113" d="100"/>
        </p:scale>
        <p:origin x="300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6F956-59EA-A64E-8F5B-80EAB836007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AB7EF7-BF1B-E045-A34B-3E85A962709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15285F-ECB0-8041-9DB5-0294A48DCD16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33586B-DEB1-FB4A-8C87-402AFA6E3E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D2404B-617D-8141-8C1F-8F7FBBA628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268E2-62C6-4941-8801-417DE0314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9014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3C979E-F610-46EF-A398-6C463A0DC974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96AD3D-1F93-4171-813B-7AB1DC543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11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6AD3D-1F93-4171-813B-7AB1DC5432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87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6AD3D-1F93-4171-813B-7AB1DC5432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52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going to be an induction to our TPM reports for new people – we want to get your input. </a:t>
            </a:r>
          </a:p>
          <a:p>
            <a:endParaRPr lang="en-US" dirty="0"/>
          </a:p>
          <a:p>
            <a:r>
              <a:rPr lang="en-US" dirty="0"/>
              <a:t>We want to have your experiences captured so that we can give this to new people who are trying to write these reports. </a:t>
            </a:r>
          </a:p>
          <a:p>
            <a:r>
              <a:rPr lang="en-US" dirty="0"/>
              <a:t>“We won’t have time to do week-long revisions, and if you want to do anything besides TPM, we need to get this down to  a point where we don’t spend so much time on them“ – Shoot for 3 days. The edits should not be as massive as they have been.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6AD3D-1F93-4171-813B-7AB1DC5432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600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going to be an induction to our TPM reports for new people – we want to get your input. </a:t>
            </a:r>
          </a:p>
          <a:p>
            <a:endParaRPr lang="en-US" dirty="0"/>
          </a:p>
          <a:p>
            <a:r>
              <a:rPr lang="en-US" dirty="0"/>
              <a:t>We want to have your experiences captured so that we can give this to new people who are trying to write these reports. </a:t>
            </a:r>
          </a:p>
          <a:p>
            <a:r>
              <a:rPr lang="en-US" dirty="0"/>
              <a:t>“We won’t have time to do week-long revisions, and if you want to do anything besides TPM, we need to get this down to  a point where we don’t spend so much time on them“ – Shoot for 3 days. The edits should not be as massive as they have been.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6AD3D-1F93-4171-813B-7AB1DC5432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98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going to be an induction to our TPM reports for new people – we want to get your input. </a:t>
            </a:r>
          </a:p>
          <a:p>
            <a:endParaRPr lang="en-US" dirty="0"/>
          </a:p>
          <a:p>
            <a:r>
              <a:rPr lang="en-US" dirty="0"/>
              <a:t>We want to have your experiences captured so that we can give this to new people who are trying to write these reports. </a:t>
            </a:r>
          </a:p>
          <a:p>
            <a:r>
              <a:rPr lang="en-US" dirty="0"/>
              <a:t>“We won’t have time to do week-long revisions, and if you want to do anything besides TPM, we need to get this down to  a point where we don’t spend so much time on them“ – Shoot for 3 days. The edits should not be as massive as they have been.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6AD3D-1F93-4171-813B-7AB1DC5432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83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going to be an induction to our TPM reports for new people – we want to get your input. </a:t>
            </a:r>
          </a:p>
          <a:p>
            <a:endParaRPr lang="en-US" dirty="0"/>
          </a:p>
          <a:p>
            <a:r>
              <a:rPr lang="en-US" dirty="0"/>
              <a:t>We want to have your experiences captured so that we can give this to new people who are trying to write these reports. </a:t>
            </a:r>
          </a:p>
          <a:p>
            <a:r>
              <a:rPr lang="en-US" dirty="0"/>
              <a:t>“We won’t have time to do week-long revisions, and if you want to do anything besides TPM, we need to get this down to  a point where we don’t spend so much time on them“ – Shoot for 3 days. The edits should not be as massive as they have been.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6AD3D-1F93-4171-813B-7AB1DC5432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78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going to be an induction to our TPM reports for new people – we want to get your input. </a:t>
            </a:r>
          </a:p>
          <a:p>
            <a:endParaRPr lang="en-US" dirty="0"/>
          </a:p>
          <a:p>
            <a:r>
              <a:rPr lang="en-US" dirty="0"/>
              <a:t>We want to have your experiences captured so that we can give this to new people who are trying to write these reports. </a:t>
            </a:r>
          </a:p>
          <a:p>
            <a:r>
              <a:rPr lang="en-US" dirty="0"/>
              <a:t>“We won’t have time to do week-long revisions, and if you want to do anything besides TPM, we need to get this down to  a point where we don’t spend so much time on them“ – Shoot for 3 days. The edits should not be as massive as they have been.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6AD3D-1F93-4171-813B-7AB1DC5432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682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Things to improve:</a:t>
            </a:r>
          </a:p>
          <a:p>
            <a:pPr marL="228600" indent="-228600">
              <a:buAutoNum type="arabicPeriod"/>
            </a:pPr>
            <a:r>
              <a:rPr lang="en-US" dirty="0"/>
              <a:t>People are assuming a lot of knowledge on behalf of the reader – this includes the sub-activity description, but it’s also in the findings. Findings are not tied. Also, why does X matter? It looks like we are just writing directly from the KIIs. Specifically integrate </a:t>
            </a:r>
            <a:r>
              <a:rPr lang="en-US" dirty="0" err="1"/>
              <a:t>MoVs</a:t>
            </a:r>
            <a:r>
              <a:rPr lang="en-US" dirty="0"/>
              <a:t> in delivery effectiveness. There is a lack of analysis. </a:t>
            </a:r>
          </a:p>
          <a:p>
            <a:pPr marL="228600" indent="-228600">
              <a:buAutoNum type="arabicPeriod"/>
            </a:pPr>
            <a:r>
              <a:rPr lang="en-US" dirty="0"/>
              <a:t>Inconsistencies in what is written in the sub-activity description and implementation fidelity, for example. “Everything that is in your brain has to be on the paper”.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96AD3D-1F93-4171-813B-7AB1DC5432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23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ation Titl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303362"/>
            <a:ext cx="6564630" cy="1668728"/>
          </a:xfrm>
        </p:spPr>
        <p:txBody>
          <a:bodyPr>
            <a:noAutofit/>
          </a:bodyPr>
          <a:lstStyle>
            <a:lvl1pPr>
              <a:defRPr sz="4400" b="0" i="0">
                <a:solidFill>
                  <a:schemeClr val="bg1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2CF435-5245-8142-B90B-6E8BB2C9846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45" y="484233"/>
            <a:ext cx="877207" cy="46582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D1BF64-CEB3-F840-8A5A-B39BDFC12699}"/>
              </a:ext>
            </a:extLst>
          </p:cNvPr>
          <p:cNvCxnSpPr/>
          <p:nvPr userDrawn="1"/>
        </p:nvCxnSpPr>
        <p:spPr>
          <a:xfrm>
            <a:off x="688148" y="4197531"/>
            <a:ext cx="914400" cy="0"/>
          </a:xfrm>
          <a:prstGeom prst="line">
            <a:avLst/>
          </a:prstGeom>
          <a:ln w="381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vided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4AF4AE-5C59-B84B-87C9-7585476E60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19"/>
          <a:stretch/>
        </p:blipFill>
        <p:spPr>
          <a:xfrm>
            <a:off x="-637226" y="-42929"/>
            <a:ext cx="5669584" cy="693140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E2CCA-EB7B-2F43-9AE4-1A43016FC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4" y="1471749"/>
            <a:ext cx="3491546" cy="4705214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260A582-7B90-C645-8F96-A8122D71767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148398" y="1471749"/>
            <a:ext cx="3438253" cy="4705214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F9A5E0-DC1E-D345-96C8-8019E530EBA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1813" y="322263"/>
            <a:ext cx="3221037" cy="1001712"/>
          </a:xfrm>
        </p:spPr>
        <p:txBody>
          <a:bodyPr>
            <a:normAutofit/>
          </a:bodyPr>
          <a:lstStyle>
            <a:lvl1pPr marL="0" indent="0">
              <a:buNone/>
              <a:defRPr sz="4000" b="0">
                <a:solidFill>
                  <a:srgbClr val="133469"/>
                </a:solidFill>
                <a:latin typeface="Source Sans Pro" panose="020B0503030403020204" pitchFamily="34" charset="77"/>
              </a:defRPr>
            </a:lvl1pPr>
            <a:lvl2pPr marL="457200" indent="0">
              <a:buNone/>
              <a:defRPr b="1">
                <a:solidFill>
                  <a:srgbClr val="133469"/>
                </a:solidFill>
                <a:latin typeface="Source Sans Pro" panose="020B0503030403020204" pitchFamily="34" charset="77"/>
              </a:defRPr>
            </a:lvl2pPr>
            <a:lvl3pPr marL="914400" indent="0">
              <a:buNone/>
              <a:defRPr b="1">
                <a:solidFill>
                  <a:srgbClr val="133469"/>
                </a:solidFill>
                <a:latin typeface="Source Sans Pro" panose="020B0503030403020204" pitchFamily="34" charset="77"/>
              </a:defRPr>
            </a:lvl3pPr>
            <a:lvl4pPr marL="1371600" indent="0">
              <a:buNone/>
              <a:defRPr b="1">
                <a:solidFill>
                  <a:srgbClr val="133469"/>
                </a:solidFill>
                <a:latin typeface="Source Sans Pro" panose="020B0503030403020204" pitchFamily="34" charset="77"/>
              </a:defRPr>
            </a:lvl4pPr>
            <a:lvl5pPr marL="1828800" indent="0">
              <a:buNone/>
              <a:defRPr b="1">
                <a:solidFill>
                  <a:srgbClr val="133469"/>
                </a:solidFill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 dirty="0"/>
              <a:t>Point 1…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4CEFDF3-D217-F04A-9242-7210F0A4B4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8398" y="322263"/>
            <a:ext cx="3221037" cy="1001712"/>
          </a:xfrm>
        </p:spPr>
        <p:txBody>
          <a:bodyPr>
            <a:normAutofit/>
          </a:bodyPr>
          <a:lstStyle>
            <a:lvl1pPr marL="0" indent="0">
              <a:buNone/>
              <a:defRPr sz="4000" b="0">
                <a:solidFill>
                  <a:srgbClr val="009CA6"/>
                </a:solidFill>
                <a:latin typeface="Source Sans Pro" panose="020B0503030403020204" pitchFamily="34" charset="77"/>
              </a:defRPr>
            </a:lvl1pPr>
            <a:lvl2pPr marL="457200" indent="0">
              <a:buNone/>
              <a:defRPr b="1">
                <a:solidFill>
                  <a:srgbClr val="133469"/>
                </a:solidFill>
                <a:latin typeface="Source Sans Pro" panose="020B0503030403020204" pitchFamily="34" charset="77"/>
              </a:defRPr>
            </a:lvl2pPr>
            <a:lvl3pPr marL="914400" indent="0">
              <a:buNone/>
              <a:defRPr b="1">
                <a:solidFill>
                  <a:srgbClr val="133469"/>
                </a:solidFill>
                <a:latin typeface="Source Sans Pro" panose="020B0503030403020204" pitchFamily="34" charset="77"/>
              </a:defRPr>
            </a:lvl3pPr>
            <a:lvl4pPr marL="1371600" indent="0">
              <a:buNone/>
              <a:defRPr b="1">
                <a:solidFill>
                  <a:srgbClr val="133469"/>
                </a:solidFill>
                <a:latin typeface="Source Sans Pro" panose="020B0503030403020204" pitchFamily="34" charset="77"/>
              </a:defRPr>
            </a:lvl4pPr>
            <a:lvl5pPr marL="1828800" indent="0">
              <a:buNone/>
              <a:defRPr b="1">
                <a:solidFill>
                  <a:srgbClr val="133469"/>
                </a:solidFill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 dirty="0"/>
              <a:t>…Point 2</a:t>
            </a:r>
          </a:p>
        </p:txBody>
      </p:sp>
    </p:spTree>
    <p:extLst>
      <p:ext uri="{BB962C8B-B14F-4D97-AF65-F5344CB8AC3E}">
        <p14:creationId xmlns:p14="http://schemas.microsoft.com/office/powerpoint/2010/main" val="221643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impl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E2CCA-EB7B-2F43-9AE4-1A43016FC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70263"/>
            <a:ext cx="7886700" cy="5706700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908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imple &amp; Title styl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E2CCA-EB7B-2F43-9AE4-1A43016FC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B74742-D2E5-CF4E-976F-33119D259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2174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01F526F-8DE8-F64D-8C06-EFBCC58A81B5}"/>
              </a:ext>
            </a:extLst>
          </p:cNvPr>
          <p:cNvCxnSpPr/>
          <p:nvPr userDrawn="1"/>
        </p:nvCxnSpPr>
        <p:spPr>
          <a:xfrm>
            <a:off x="699625" y="1256536"/>
            <a:ext cx="842114" cy="0"/>
          </a:xfrm>
          <a:prstGeom prst="line">
            <a:avLst/>
          </a:prstGeom>
          <a:ln w="254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68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imple &amp; titl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3AFB3-3567-F048-85EB-2D2D076B5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2174"/>
          </a:xfrm>
        </p:spPr>
        <p:txBody>
          <a:bodyPr>
            <a:normAutofit/>
          </a:bodyPr>
          <a:lstStyle>
            <a:lvl1pPr>
              <a:defRPr sz="3600" b="0" i="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E2CCA-EB7B-2F43-9AE4-1A43016FC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46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imple &amp; Subtitl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E2CCA-EB7B-2F43-9AE4-1A43016FC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B74742-D2E5-CF4E-976F-33119D259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2174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01F526F-8DE8-F64D-8C06-EFBCC58A81B5}"/>
              </a:ext>
            </a:extLst>
          </p:cNvPr>
          <p:cNvCxnSpPr/>
          <p:nvPr userDrawn="1"/>
        </p:nvCxnSpPr>
        <p:spPr>
          <a:xfrm>
            <a:off x="699625" y="1256536"/>
            <a:ext cx="842114" cy="0"/>
          </a:xfrm>
          <a:prstGeom prst="line">
            <a:avLst/>
          </a:prstGeom>
          <a:ln w="254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F418E613-F644-4943-BC3B-E69235438C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1" y="1265636"/>
            <a:ext cx="7886700" cy="568325"/>
          </a:xfrm>
        </p:spPr>
        <p:txBody>
          <a:bodyPr anchor="ctr">
            <a:noAutofit/>
          </a:bodyPr>
          <a:lstStyle>
            <a:lvl1pPr marL="0" indent="0">
              <a:buNone/>
              <a:defRPr lang="en-US" sz="2400" b="1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Semibold" panose="020B0503030403020204" pitchFamily="34" charset="77"/>
                <a:ea typeface="+mn-ea"/>
                <a:cs typeface="+mn-cs"/>
              </a:defRPr>
            </a:lvl1pPr>
            <a:lvl2pPr marL="457200" indent="0">
              <a:buNone/>
              <a:defRPr lang="en-US" sz="2400" b="1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Semibold" panose="020B0503030403020204" pitchFamily="34" charset="77"/>
                <a:ea typeface="+mn-ea"/>
                <a:cs typeface="+mn-cs"/>
              </a:defRPr>
            </a:lvl2pPr>
            <a:lvl3pPr marL="914400" indent="0">
              <a:buNone/>
              <a:defRPr lang="en-US" sz="2400" b="1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Semibold" panose="020B0503030403020204" pitchFamily="34" charset="77"/>
                <a:ea typeface="+mn-ea"/>
                <a:cs typeface="+mn-cs"/>
              </a:defRPr>
            </a:lvl3pPr>
            <a:lvl4pPr marL="1371600" indent="0">
              <a:buNone/>
              <a:defRPr lang="en-US" sz="2400" b="1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Semibold" panose="020B0503030403020204" pitchFamily="34" charset="77"/>
                <a:ea typeface="+mn-ea"/>
                <a:cs typeface="+mn-cs"/>
              </a:defRPr>
            </a:lvl4pPr>
            <a:lvl5pPr marL="1828800" indent="0">
              <a:buNone/>
              <a:defRPr lang="en-US" sz="2400" b="1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Semibold" panose="020B0503030403020204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8036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oday's Presentation">
    <p:bg>
      <p:bgPr>
        <a:blipFill dpi="0"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870" y="2800985"/>
            <a:ext cx="3864974" cy="892174"/>
          </a:xfrm>
        </p:spPr>
        <p:txBody>
          <a:bodyPr>
            <a:noAutofit/>
          </a:bodyPr>
          <a:lstStyle>
            <a:lvl1pPr algn="r">
              <a:defRPr sz="4800" b="0" i="0">
                <a:solidFill>
                  <a:srgbClr val="003478"/>
                </a:solidFill>
                <a:latin typeface="Source Sans Pro ExtraLight" panose="020B0303030403020204" pitchFamily="34" charset="77"/>
                <a:ea typeface="Source Sans Pro ExtraLight" panose="020B0303030403020204" pitchFamily="34" charset="77"/>
                <a:cs typeface="Source Sans Pro ExtraLight" panose="020B0303030403020204" pitchFamily="34" charset="77"/>
              </a:defRPr>
            </a:lvl1pPr>
          </a:lstStyle>
          <a:p>
            <a:r>
              <a:rPr lang="en-US" dirty="0"/>
              <a:t>Today’s Presentation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3730" y="1694996"/>
            <a:ext cx="3847556" cy="4351338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D48F98-BF66-3443-A100-8FB1A394712B}"/>
              </a:ext>
            </a:extLst>
          </p:cNvPr>
          <p:cNvCxnSpPr>
            <a:cxnSpLocks/>
          </p:cNvCxnSpPr>
          <p:nvPr userDrawn="1"/>
        </p:nvCxnSpPr>
        <p:spPr>
          <a:xfrm>
            <a:off x="4075546" y="1395549"/>
            <a:ext cx="0" cy="4066903"/>
          </a:xfrm>
          <a:prstGeom prst="line">
            <a:avLst/>
          </a:prstGeom>
          <a:ln w="254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90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hapter Title/Subtitle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76994"/>
            <a:ext cx="7772400" cy="2387600"/>
          </a:xfrm>
        </p:spPr>
        <p:txBody>
          <a:bodyPr anchor="ctr">
            <a:normAutofit/>
          </a:bodyPr>
          <a:lstStyle>
            <a:lvl1pPr algn="l">
              <a:defRPr sz="4400" b="0" i="0">
                <a:solidFill>
                  <a:schemeClr val="bg1"/>
                </a:solidFill>
                <a:latin typeface="Source Sans Pro Light" panose="020B04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851360"/>
            <a:ext cx="6858000" cy="473573"/>
          </a:xfrm>
        </p:spPr>
        <p:txBody>
          <a:bodyPr/>
          <a:lstStyle>
            <a:lvl1pPr marL="0" indent="0" algn="l">
              <a:buNone/>
              <a:defRPr sz="2400" b="1" i="0">
                <a:solidFill>
                  <a:schemeClr val="bg1"/>
                </a:solidFill>
                <a:latin typeface="Source Sans Pro Semibold" panose="020B0503030403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5154B03-0DA2-7144-BA08-DEC7E32AEFB3}"/>
              </a:ext>
            </a:extLst>
          </p:cNvPr>
          <p:cNvCxnSpPr/>
          <p:nvPr userDrawn="1"/>
        </p:nvCxnSpPr>
        <p:spPr>
          <a:xfrm>
            <a:off x="799142" y="4781006"/>
            <a:ext cx="914400" cy="0"/>
          </a:xfrm>
          <a:prstGeom prst="line">
            <a:avLst/>
          </a:prstGeom>
          <a:ln w="381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0C15234-62CB-8846-B668-97BFA47A580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394" y="377585"/>
            <a:ext cx="877207" cy="46582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Primary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2174"/>
          </a:xfrm>
        </p:spPr>
        <p:txBody>
          <a:bodyPr>
            <a:normAutofit/>
          </a:bodyPr>
          <a:lstStyle>
            <a:lvl1pPr>
              <a:defRPr sz="3600" b="0" i="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D48F98-BF66-3443-A100-8FB1A394712B}"/>
              </a:ext>
            </a:extLst>
          </p:cNvPr>
          <p:cNvCxnSpPr/>
          <p:nvPr userDrawn="1"/>
        </p:nvCxnSpPr>
        <p:spPr>
          <a:xfrm>
            <a:off x="699625" y="1256536"/>
            <a:ext cx="842114" cy="0"/>
          </a:xfrm>
          <a:prstGeom prst="line">
            <a:avLst/>
          </a:prstGeom>
          <a:ln w="254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Primary Slide-NOLOGO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2174"/>
          </a:xfrm>
        </p:spPr>
        <p:txBody>
          <a:bodyPr>
            <a:normAutofit/>
          </a:bodyPr>
          <a:lstStyle>
            <a:lvl1pPr>
              <a:defRPr sz="3600" b="0" i="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D48F98-BF66-3443-A100-8FB1A394712B}"/>
              </a:ext>
            </a:extLst>
          </p:cNvPr>
          <p:cNvCxnSpPr/>
          <p:nvPr userDrawn="1"/>
        </p:nvCxnSpPr>
        <p:spPr>
          <a:xfrm>
            <a:off x="699625" y="1256536"/>
            <a:ext cx="842114" cy="0"/>
          </a:xfrm>
          <a:prstGeom prst="line">
            <a:avLst/>
          </a:prstGeom>
          <a:ln w="254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475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 &amp; Subtitl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92174"/>
          </a:xfrm>
        </p:spPr>
        <p:txBody>
          <a:bodyPr>
            <a:normAutofit/>
          </a:bodyPr>
          <a:lstStyle>
            <a:lvl1pPr>
              <a:defRPr sz="3600" b="0" i="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81200"/>
            <a:ext cx="7886700" cy="4195763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D48F98-BF66-3443-A100-8FB1A394712B}"/>
              </a:ext>
            </a:extLst>
          </p:cNvPr>
          <p:cNvCxnSpPr/>
          <p:nvPr userDrawn="1"/>
        </p:nvCxnSpPr>
        <p:spPr>
          <a:xfrm>
            <a:off x="699625" y="1256536"/>
            <a:ext cx="842114" cy="0"/>
          </a:xfrm>
          <a:prstGeom prst="line">
            <a:avLst/>
          </a:prstGeom>
          <a:ln w="254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CC06798-F72E-CA46-ABE1-BAD78D7D286F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28651" y="1255772"/>
            <a:ext cx="7886700" cy="496828"/>
          </a:xfrm>
        </p:spPr>
        <p:txBody>
          <a:bodyPr anchor="b">
            <a:normAutofit/>
          </a:bodyPr>
          <a:lstStyle>
            <a:lvl1pPr marL="0" indent="0">
              <a:buNone/>
              <a:defRPr sz="2400" b="1" i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Semibold" panose="020B0503030403020204" pitchFamily="34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6237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7_Two Content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solidFill>
                  <a:srgbClr val="003478"/>
                </a:solidFill>
                <a:latin typeface="Source Sans Pro Light" panose="020B04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180E5A2-DD5F-DA4E-9C5D-B488D23EC26A}"/>
              </a:ext>
            </a:extLst>
          </p:cNvPr>
          <p:cNvCxnSpPr/>
          <p:nvPr userDrawn="1"/>
        </p:nvCxnSpPr>
        <p:spPr>
          <a:xfrm>
            <a:off x="708333" y="1404582"/>
            <a:ext cx="842114" cy="0"/>
          </a:xfrm>
          <a:prstGeom prst="line">
            <a:avLst/>
          </a:prstGeom>
          <a:ln w="254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8_Two content &amp; subtitl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 b="0" i="0">
                <a:solidFill>
                  <a:srgbClr val="003478"/>
                </a:solidFill>
                <a:latin typeface="Source Sans Pro Light" panose="020B04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 i="0">
                <a:latin typeface="Source Sans Pro Semibold" panose="020B0503030403020204" pitchFamily="34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 i="0">
                <a:latin typeface="Source Sans Pro Semibold" panose="020B0503030403020204" pitchFamily="34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4EF4701-766F-9047-911D-6DFDFB98CF98}"/>
              </a:ext>
            </a:extLst>
          </p:cNvPr>
          <p:cNvCxnSpPr/>
          <p:nvPr userDrawn="1"/>
        </p:nvCxnSpPr>
        <p:spPr>
          <a:xfrm>
            <a:off x="708333" y="1404582"/>
            <a:ext cx="842114" cy="0"/>
          </a:xfrm>
          <a:prstGeom prst="line">
            <a:avLst/>
          </a:prstGeom>
          <a:ln w="25400">
            <a:solidFill>
              <a:srgbClr val="009C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LeftTitl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260A582-7B90-C645-8F96-A8122D71767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178462" y="625033"/>
            <a:ext cx="4408190" cy="5551930"/>
          </a:xfrm>
        </p:spPr>
        <p:txBody>
          <a:bodyPr/>
          <a:lstStyle>
            <a:lvl1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1pPr>
            <a:lvl2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2pPr>
            <a:lvl3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3pPr>
            <a:lvl4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4pPr>
            <a:lvl5pPr>
              <a:defRPr b="0" i="0"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DC6280-0AC4-A74A-BBAD-4ACF2BF0A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287" y="1962432"/>
            <a:ext cx="2758176" cy="2505396"/>
          </a:xfrm>
        </p:spPr>
        <p:txBody>
          <a:bodyPr>
            <a:normAutofit/>
          </a:bodyPr>
          <a:lstStyle>
            <a:lvl1pPr algn="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356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701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61" r:id="rId3"/>
    <p:sldLayoutId id="2147483662" r:id="rId4"/>
    <p:sldLayoutId id="2147483682" r:id="rId5"/>
    <p:sldLayoutId id="2147483675" r:id="rId6"/>
    <p:sldLayoutId id="2147483664" r:id="rId7"/>
    <p:sldLayoutId id="2147483665" r:id="rId8"/>
    <p:sldLayoutId id="2147483681" r:id="rId9"/>
    <p:sldLayoutId id="2147483680" r:id="rId10"/>
    <p:sldLayoutId id="2147483679" r:id="rId11"/>
    <p:sldLayoutId id="2147483677" r:id="rId12"/>
    <p:sldLayoutId id="2147483674" r:id="rId13"/>
    <p:sldLayoutId id="214748367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4582F1C-EF0A-7845-A8A8-3BEF6D008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303362"/>
            <a:ext cx="7724775" cy="1668728"/>
          </a:xfrm>
        </p:spPr>
        <p:txBody>
          <a:bodyPr/>
          <a:lstStyle/>
          <a:p>
            <a:r>
              <a:rPr lang="fr-FR" dirty="0"/>
              <a:t>Brown Bag - Five quick </a:t>
            </a:r>
            <a:r>
              <a:rPr lang="fr-FR" dirty="0" err="1"/>
              <a:t>tips</a:t>
            </a:r>
            <a:r>
              <a:rPr lang="fr-FR" dirty="0"/>
              <a:t> to </a:t>
            </a:r>
            <a:r>
              <a:rPr lang="fr-FR" dirty="0" err="1"/>
              <a:t>improve</a:t>
            </a:r>
            <a:r>
              <a:rPr lang="fr-FR" dirty="0"/>
              <a:t> data </a:t>
            </a:r>
            <a:r>
              <a:rPr lang="fr-FR" dirty="0" err="1"/>
              <a:t>visualization</a:t>
            </a:r>
            <a:r>
              <a:rPr lang="fr-FR" dirty="0"/>
              <a:t>  on Stata</a:t>
            </a:r>
          </a:p>
        </p:txBody>
      </p:sp>
    </p:spTree>
    <p:extLst>
      <p:ext uri="{BB962C8B-B14F-4D97-AF65-F5344CB8AC3E}">
        <p14:creationId xmlns:p14="http://schemas.microsoft.com/office/powerpoint/2010/main" val="3233061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6A50-EABF-4A8F-8E33-80E7C3C94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218"/>
            <a:ext cx="7886700" cy="1247775"/>
          </a:xfrm>
        </p:spPr>
        <p:txBody>
          <a:bodyPr>
            <a:noAutofit/>
          </a:bodyPr>
          <a:lstStyle/>
          <a:p>
            <a:r>
              <a:rPr lang="en-US" b="1" dirty="0">
                <a:latin typeface="Gill Sans MT" panose="020B0502020104020203" pitchFamily="34" charset="0"/>
              </a:rPr>
              <a:t>OBJECTIVE</a:t>
            </a:r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DCFA2FC-D083-4FFD-B051-F4939EEBF30E}"/>
              </a:ext>
            </a:extLst>
          </p:cNvPr>
          <p:cNvSpPr txBox="1">
            <a:spLocks/>
          </p:cNvSpPr>
          <p:nvPr/>
        </p:nvSpPr>
        <p:spPr>
          <a:xfrm>
            <a:off x="628650" y="1333500"/>
            <a:ext cx="7886700" cy="1181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422BCF-C536-45C5-B3A4-8C7596B25FC6}"/>
              </a:ext>
            </a:extLst>
          </p:cNvPr>
          <p:cNvSpPr txBox="1">
            <a:spLocks/>
          </p:cNvSpPr>
          <p:nvPr/>
        </p:nvSpPr>
        <p:spPr>
          <a:xfrm>
            <a:off x="328773" y="1435075"/>
            <a:ext cx="8186577" cy="820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Create graphs on STATA using data from the World Bank (democracy, governance, political stability, and inclusiveness indices) to analyze patterns and gaps on the potential implications of Arab Spring 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FFA521F-CB9B-42A5-AEEA-F0D8A885C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4732" y="2581275"/>
            <a:ext cx="5854535" cy="365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736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52C4D5-C270-4E52-A282-31A867CE9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424" y="1427993"/>
            <a:ext cx="4909120" cy="35771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96A50-EABF-4A8F-8E33-80E7C3C94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218"/>
            <a:ext cx="7886700" cy="1247775"/>
          </a:xfrm>
        </p:spPr>
        <p:txBody>
          <a:bodyPr>
            <a:noAutofit/>
          </a:bodyPr>
          <a:lstStyle/>
          <a:p>
            <a:r>
              <a:rPr lang="en-US" b="1" dirty="0">
                <a:latin typeface="Gill Sans MT" panose="020B0502020104020203" pitchFamily="34" charset="0"/>
              </a:rPr>
              <a:t>Tip #1 – List the differences</a:t>
            </a:r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DCFA2FC-D083-4FFD-B051-F4939EEBF30E}"/>
              </a:ext>
            </a:extLst>
          </p:cNvPr>
          <p:cNvSpPr txBox="1">
            <a:spLocks/>
          </p:cNvSpPr>
          <p:nvPr/>
        </p:nvSpPr>
        <p:spPr>
          <a:xfrm>
            <a:off x="515633" y="5079087"/>
            <a:ext cx="7886700" cy="123925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How many differences between the first and second picture can you spot?</a:t>
            </a:r>
          </a:p>
          <a:p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graph </a:t>
            </a:r>
            <a:r>
              <a:rPr lang="en-US" sz="2000" dirty="0" err="1">
                <a:solidFill>
                  <a:schemeClr val="tx1"/>
                </a:solidFill>
                <a:latin typeface="Gill Sans MT" panose="020B0502020104020203" pitchFamily="34" charset="0"/>
              </a:rPr>
              <a:t>twoway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(scatter </a:t>
            </a:r>
            <a:r>
              <a:rPr lang="en-US" sz="20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countryname1==196) (scatter </a:t>
            </a:r>
            <a:r>
              <a:rPr lang="en-US" sz="20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countryname1==110) (scatter </a:t>
            </a:r>
            <a:r>
              <a:rPr lang="en-US" sz="20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countryname1==58)</a:t>
            </a:r>
            <a:endParaRPr lang="en-US" sz="2000" b="1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0CACE70-D45B-4B54-9FD4-B313AE0D446F}"/>
              </a:ext>
            </a:extLst>
          </p:cNvPr>
          <p:cNvSpPr/>
          <p:nvPr/>
        </p:nvSpPr>
        <p:spPr>
          <a:xfrm>
            <a:off x="3143892" y="1982912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B302B49-F30A-4F13-A783-D604D6D2E6AF}"/>
              </a:ext>
            </a:extLst>
          </p:cNvPr>
          <p:cNvSpPr/>
          <p:nvPr/>
        </p:nvSpPr>
        <p:spPr>
          <a:xfrm>
            <a:off x="2230456" y="1982911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FB9E329-B1DC-40A7-B65C-DC4835779D95}"/>
              </a:ext>
            </a:extLst>
          </p:cNvPr>
          <p:cNvSpPr/>
          <p:nvPr/>
        </p:nvSpPr>
        <p:spPr>
          <a:xfrm>
            <a:off x="4315145" y="2121612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B55AA7E-083B-4CFF-919B-A5DF566D4730}"/>
              </a:ext>
            </a:extLst>
          </p:cNvPr>
          <p:cNvSpPr/>
          <p:nvPr/>
        </p:nvSpPr>
        <p:spPr>
          <a:xfrm>
            <a:off x="2487310" y="4458985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56E232C-0A35-4E59-A74D-142D30222FF5}"/>
              </a:ext>
            </a:extLst>
          </p:cNvPr>
          <p:cNvSpPr/>
          <p:nvPr/>
        </p:nvSpPr>
        <p:spPr>
          <a:xfrm>
            <a:off x="3790416" y="4034071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3EFBE58-677C-4869-9248-5D5E8E49FCAE}"/>
              </a:ext>
            </a:extLst>
          </p:cNvPr>
          <p:cNvSpPr/>
          <p:nvPr/>
        </p:nvSpPr>
        <p:spPr>
          <a:xfrm>
            <a:off x="4458983" y="4172772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943A31A-A6FF-45B6-8703-DE37DEB1D3AD}"/>
              </a:ext>
            </a:extLst>
          </p:cNvPr>
          <p:cNvSpPr/>
          <p:nvPr/>
        </p:nvSpPr>
        <p:spPr>
          <a:xfrm>
            <a:off x="5166190" y="4034070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06BA475-6E38-4617-B91F-C4E7C0237D21}"/>
              </a:ext>
            </a:extLst>
          </p:cNvPr>
          <p:cNvSpPr/>
          <p:nvPr/>
        </p:nvSpPr>
        <p:spPr>
          <a:xfrm>
            <a:off x="4432815" y="1289289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08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D112FF-4B1D-4A84-9868-DD677F06A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39" y="1809700"/>
            <a:ext cx="5534061" cy="40324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96A50-EABF-4A8F-8E33-80E7C3C94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39" y="334427"/>
            <a:ext cx="8289319" cy="1247775"/>
          </a:xfrm>
        </p:spPr>
        <p:txBody>
          <a:bodyPr>
            <a:noAutofit/>
          </a:bodyPr>
          <a:lstStyle/>
          <a:p>
            <a:r>
              <a:rPr lang="en-US" b="1" dirty="0">
                <a:latin typeface="Gill Sans MT" panose="020B0502020104020203" pitchFamily="34" charset="0"/>
              </a:rPr>
              <a:t>Tip #2 – Focus on the big picture</a:t>
            </a:r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DCFA2FC-D083-4FFD-B051-F4939EEBF30E}"/>
              </a:ext>
            </a:extLst>
          </p:cNvPr>
          <p:cNvSpPr txBox="1">
            <a:spLocks/>
          </p:cNvSpPr>
          <p:nvPr/>
        </p:nvSpPr>
        <p:spPr>
          <a:xfrm>
            <a:off x="5917914" y="1713749"/>
            <a:ext cx="3092522" cy="4224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Add a title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Add a legend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Change colors to something everyone can see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Connect data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graph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twoway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 (scatter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countryname1==196, </a:t>
            </a:r>
            <a:r>
              <a:rPr lang="en-US" sz="1400" b="1" dirty="0">
                <a:solidFill>
                  <a:schemeClr val="tx1"/>
                </a:solidFill>
                <a:latin typeface="Gill Sans MT" panose="020B0502020104020203" pitchFamily="34" charset="0"/>
              </a:rPr>
              <a:t>connect(direct) color(yellow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)) (scatter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countryname1==110, </a:t>
            </a:r>
            <a:r>
              <a:rPr lang="en-US" sz="1400" b="1" dirty="0">
                <a:solidFill>
                  <a:schemeClr val="tx1"/>
                </a:solidFill>
                <a:latin typeface="Gill Sans MT" panose="020B0502020104020203" pitchFamily="34" charset="0"/>
              </a:rPr>
              <a:t>connect(direct) color(green) title("Voice and Accountability") </a:t>
            </a:r>
            <a:r>
              <a:rPr lang="en-US" sz="1400" b="1" dirty="0" err="1">
                <a:solidFill>
                  <a:schemeClr val="tx1"/>
                </a:solidFill>
                <a:latin typeface="Gill Sans MT" panose="020B0502020104020203" pitchFamily="34" charset="0"/>
              </a:rPr>
              <a:t>ytitle</a:t>
            </a:r>
            <a:r>
              <a:rPr lang="en-US" sz="1400" b="1" dirty="0">
                <a:solidFill>
                  <a:schemeClr val="tx1"/>
                </a:solidFill>
                <a:latin typeface="Gill Sans MT" panose="020B0502020104020203" pitchFamily="34" charset="0"/>
              </a:rPr>
              <a:t>("Index" "Score") </a:t>
            </a:r>
            <a:r>
              <a:rPr lang="en-US" sz="1400" b="1" dirty="0" err="1">
                <a:solidFill>
                  <a:schemeClr val="tx1"/>
                </a:solidFill>
                <a:latin typeface="Gill Sans MT" panose="020B0502020104020203" pitchFamily="34" charset="0"/>
              </a:rPr>
              <a:t>xtitle</a:t>
            </a:r>
            <a:r>
              <a:rPr lang="en-US" sz="1400" b="1" dirty="0">
                <a:solidFill>
                  <a:schemeClr val="tx1"/>
                </a:solidFill>
                <a:latin typeface="Gill Sans MT" panose="020B0502020104020203" pitchFamily="34" charset="0"/>
              </a:rPr>
              <a:t>(""))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 (scatter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countryname1==58, </a:t>
            </a:r>
            <a:r>
              <a:rPr lang="en-US" sz="1400" b="1" dirty="0">
                <a:solidFill>
                  <a:schemeClr val="tx1"/>
                </a:solidFill>
                <a:latin typeface="Gill Sans MT" panose="020B0502020104020203" pitchFamily="34" charset="0"/>
              </a:rPr>
              <a:t>connect(direct) color(purple) legend(label(1 "Tunisia") label(2 "Libya") label(3 "Egypt") col(3)))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12B6E68-9523-4066-88E8-B293685C7433}"/>
              </a:ext>
            </a:extLst>
          </p:cNvPr>
          <p:cNvSpPr/>
          <p:nvPr/>
        </p:nvSpPr>
        <p:spPr>
          <a:xfrm>
            <a:off x="690297" y="2627664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5DD0009-16ED-4D28-A7EA-4113AB392D06}"/>
              </a:ext>
            </a:extLst>
          </p:cNvPr>
          <p:cNvSpPr/>
          <p:nvPr/>
        </p:nvSpPr>
        <p:spPr>
          <a:xfrm>
            <a:off x="283039" y="3407400"/>
            <a:ext cx="468756" cy="4185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EFC541-C20D-4D78-86A4-3E2CBD8F581A}"/>
              </a:ext>
            </a:extLst>
          </p:cNvPr>
          <p:cNvSpPr/>
          <p:nvPr/>
        </p:nvSpPr>
        <p:spPr>
          <a:xfrm>
            <a:off x="2394095" y="5050653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2E37290-97B8-46E7-B104-6316B509E7BB}"/>
              </a:ext>
            </a:extLst>
          </p:cNvPr>
          <p:cNvSpPr/>
          <p:nvPr/>
        </p:nvSpPr>
        <p:spPr>
          <a:xfrm>
            <a:off x="3806682" y="5050652"/>
            <a:ext cx="415996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C619C68-DAE1-490C-B984-DDBBFFD2D559}"/>
              </a:ext>
            </a:extLst>
          </p:cNvPr>
          <p:cNvSpPr/>
          <p:nvPr/>
        </p:nvSpPr>
        <p:spPr>
          <a:xfrm>
            <a:off x="4822111" y="2079708"/>
            <a:ext cx="415996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154114-BF73-4CED-B3B3-DB3AAE3CF9E8}"/>
              </a:ext>
            </a:extLst>
          </p:cNvPr>
          <p:cNvSpPr/>
          <p:nvPr/>
        </p:nvSpPr>
        <p:spPr>
          <a:xfrm>
            <a:off x="1888949" y="2627664"/>
            <a:ext cx="287677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0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AA08BA-6717-4BEC-95CF-3B72127DB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91" y="1361982"/>
            <a:ext cx="4806379" cy="35022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96A50-EABF-4A8F-8E33-80E7C3C94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218"/>
            <a:ext cx="7886700" cy="1247775"/>
          </a:xfrm>
        </p:spPr>
        <p:txBody>
          <a:bodyPr>
            <a:noAutofit/>
          </a:bodyPr>
          <a:lstStyle/>
          <a:p>
            <a:r>
              <a:rPr lang="en-US" b="1" dirty="0">
                <a:latin typeface="Gill Sans MT" panose="020B0502020104020203" pitchFamily="34" charset="0"/>
              </a:rPr>
              <a:t>Tip #3 – Be detail-oriented</a:t>
            </a:r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DCFA2FC-D083-4FFD-B051-F4939EEBF30E}"/>
              </a:ext>
            </a:extLst>
          </p:cNvPr>
          <p:cNvSpPr txBox="1">
            <a:spLocks/>
          </p:cNvSpPr>
          <p:nvPr/>
        </p:nvSpPr>
        <p:spPr>
          <a:xfrm>
            <a:off x="6400799" y="1588496"/>
            <a:ext cx="2402225" cy="32757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Change the grids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Angle the y-axis values properly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Separate years properly and create a time series line plot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Orient y-axis labels horizontally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BEFDA92-3DD1-4A7D-A747-9B17F503D63C}"/>
              </a:ext>
            </a:extLst>
          </p:cNvPr>
          <p:cNvSpPr txBox="1">
            <a:spLocks/>
          </p:cNvSpPr>
          <p:nvPr/>
        </p:nvSpPr>
        <p:spPr>
          <a:xfrm>
            <a:off x="628649" y="4919957"/>
            <a:ext cx="8320141" cy="14794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graph </a:t>
            </a:r>
            <a:r>
              <a:rPr lang="en-US" sz="1600" dirty="0" err="1">
                <a:solidFill>
                  <a:schemeClr val="tx1"/>
                </a:solidFill>
                <a:latin typeface="Gill Sans MT" panose="020B0502020104020203" pitchFamily="34" charset="0"/>
              </a:rPr>
              <a:t>twoway</a:t>
            </a: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 (scatter </a:t>
            </a:r>
            <a:r>
              <a:rPr lang="en-US" sz="16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countryname1==196, connect(direct) color(yellow)) (scatter </a:t>
            </a:r>
            <a:r>
              <a:rPr lang="en-US" sz="16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countryname1==110, connect(direct) color(green) title("Voice and Accountability") </a:t>
            </a:r>
            <a:r>
              <a:rPr lang="en-US" sz="1600" dirty="0" err="1">
                <a:solidFill>
                  <a:schemeClr val="tx1"/>
                </a:solidFill>
                <a:latin typeface="Gill Sans MT" panose="020B0502020104020203" pitchFamily="34" charset="0"/>
              </a:rPr>
              <a:t>ytitle</a:t>
            </a: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("Index" "Score", orient(horizontal)) </a:t>
            </a:r>
            <a:r>
              <a:rPr lang="en-US" sz="1600" b="1" dirty="0" err="1">
                <a:solidFill>
                  <a:schemeClr val="tx1"/>
                </a:solidFill>
                <a:latin typeface="Gill Sans MT" panose="020B0502020104020203" pitchFamily="34" charset="0"/>
              </a:rPr>
              <a:t>ylabel</a:t>
            </a:r>
            <a:r>
              <a:rPr lang="en-US" sz="1600" b="1" dirty="0">
                <a:solidFill>
                  <a:schemeClr val="tx1"/>
                </a:solidFill>
                <a:latin typeface="Gill Sans MT" panose="020B0502020104020203" pitchFamily="34" charset="0"/>
              </a:rPr>
              <a:t>(,angle(0)) </a:t>
            </a:r>
            <a:r>
              <a:rPr lang="en-US" sz="1600" dirty="0" err="1">
                <a:solidFill>
                  <a:schemeClr val="tx1"/>
                </a:solidFill>
                <a:latin typeface="Gill Sans MT" panose="020B0502020104020203" pitchFamily="34" charset="0"/>
              </a:rPr>
              <a:t>xtitle</a:t>
            </a: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("") </a:t>
            </a:r>
            <a:r>
              <a:rPr lang="en-US" sz="1600" b="1" dirty="0" err="1">
                <a:solidFill>
                  <a:schemeClr val="tx1"/>
                </a:solidFill>
                <a:latin typeface="Gill Sans MT" panose="020B0502020104020203" pitchFamily="34" charset="0"/>
              </a:rPr>
              <a:t>xlabel</a:t>
            </a:r>
            <a:r>
              <a:rPr lang="en-US" sz="1600" b="1" dirty="0">
                <a:solidFill>
                  <a:schemeClr val="tx1"/>
                </a:solidFill>
                <a:latin typeface="Gill Sans MT" panose="020B0502020104020203" pitchFamily="34" charset="0"/>
              </a:rPr>
              <a:t>(2008(2)2020,grid) </a:t>
            </a:r>
            <a:r>
              <a:rPr lang="en-US" sz="1600" b="1" dirty="0" err="1">
                <a:solidFill>
                  <a:schemeClr val="tx1"/>
                </a:solidFill>
                <a:latin typeface="Gill Sans MT" panose="020B0502020104020203" pitchFamily="34" charset="0"/>
              </a:rPr>
              <a:t>ylabel</a:t>
            </a:r>
            <a:r>
              <a:rPr lang="en-US" sz="1600" b="1" dirty="0">
                <a:solidFill>
                  <a:schemeClr val="tx1"/>
                </a:solidFill>
                <a:latin typeface="Gill Sans MT" panose="020B0502020104020203" pitchFamily="34" charset="0"/>
              </a:rPr>
              <a:t>(,grid)) </a:t>
            </a: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(scatter </a:t>
            </a:r>
            <a:r>
              <a:rPr lang="en-US" sz="16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countryname1==58, connect(direct) color(purple) </a:t>
            </a:r>
            <a:r>
              <a:rPr lang="en-US" sz="1600" b="1" dirty="0" err="1">
                <a:solidFill>
                  <a:schemeClr val="tx1"/>
                </a:solidFill>
                <a:latin typeface="Gill Sans MT" panose="020B0502020104020203" pitchFamily="34" charset="0"/>
              </a:rPr>
              <a:t>tline</a:t>
            </a:r>
            <a:r>
              <a:rPr lang="en-US" sz="1600" b="1" dirty="0">
                <a:solidFill>
                  <a:schemeClr val="tx1"/>
                </a:solidFill>
                <a:latin typeface="Gill Sans MT" panose="020B0502020104020203" pitchFamily="34" charset="0"/>
              </a:rPr>
              <a:t>(2010, lc(gray)) </a:t>
            </a:r>
            <a:r>
              <a:rPr lang="en-US" sz="1600" b="1" dirty="0" err="1">
                <a:solidFill>
                  <a:schemeClr val="tx1"/>
                </a:solidFill>
                <a:latin typeface="Gill Sans MT" panose="020B0502020104020203" pitchFamily="34" charset="0"/>
              </a:rPr>
              <a:t>tlabel</a:t>
            </a:r>
            <a:r>
              <a:rPr lang="en-US" sz="1600" b="1" dirty="0">
                <a:solidFill>
                  <a:schemeClr val="tx1"/>
                </a:solidFill>
                <a:latin typeface="Gill Sans MT" panose="020B0502020104020203" pitchFamily="34" charset="0"/>
              </a:rPr>
              <a:t>(2010 `""Arab" "Spring""', add </a:t>
            </a:r>
            <a:r>
              <a:rPr lang="en-US" sz="1600" b="1" dirty="0" err="1">
                <a:solidFill>
                  <a:schemeClr val="tx1"/>
                </a:solidFill>
                <a:latin typeface="Gill Sans MT" panose="020B0502020104020203" pitchFamily="34" charset="0"/>
              </a:rPr>
              <a:t>labsize</a:t>
            </a:r>
            <a:r>
              <a:rPr lang="en-US" sz="1600" b="1" dirty="0">
                <a:solidFill>
                  <a:schemeClr val="tx1"/>
                </a:solidFill>
                <a:latin typeface="Gill Sans MT" panose="020B0502020104020203" pitchFamily="34" charset="0"/>
              </a:rPr>
              <a:t>(*.75)) </a:t>
            </a: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legend(label(1 "Tunisia") label(2 "Libya") label(3 "Egypt") col(3)))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17A1D3F-7425-4BEB-A580-B3B3512B5741}"/>
              </a:ext>
            </a:extLst>
          </p:cNvPr>
          <p:cNvSpPr/>
          <p:nvPr/>
        </p:nvSpPr>
        <p:spPr>
          <a:xfrm>
            <a:off x="4788719" y="1609076"/>
            <a:ext cx="415996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7DF0460-400E-4126-9A08-5BDAC2DB7DAC}"/>
              </a:ext>
            </a:extLst>
          </p:cNvPr>
          <p:cNvSpPr/>
          <p:nvPr/>
        </p:nvSpPr>
        <p:spPr>
          <a:xfrm>
            <a:off x="4788719" y="3068243"/>
            <a:ext cx="415996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ED5B3EF-EACC-4E34-8871-963B0C1019C4}"/>
              </a:ext>
            </a:extLst>
          </p:cNvPr>
          <p:cNvSpPr/>
          <p:nvPr/>
        </p:nvSpPr>
        <p:spPr>
          <a:xfrm>
            <a:off x="4788719" y="3688828"/>
            <a:ext cx="415996" cy="27740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087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6A50-EABF-4A8F-8E33-80E7C3C94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218"/>
            <a:ext cx="7886700" cy="1247775"/>
          </a:xfrm>
        </p:spPr>
        <p:txBody>
          <a:bodyPr>
            <a:noAutofit/>
          </a:bodyPr>
          <a:lstStyle/>
          <a:p>
            <a:r>
              <a:rPr lang="en-US" b="1" dirty="0">
                <a:latin typeface="Gill Sans MT" panose="020B0502020104020203" pitchFamily="34" charset="0"/>
              </a:rPr>
              <a:t>Tip #4 – Build &amp; improve</a:t>
            </a:r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DCFA2FC-D083-4FFD-B051-F4939EEBF30E}"/>
              </a:ext>
            </a:extLst>
          </p:cNvPr>
          <p:cNvSpPr txBox="1">
            <a:spLocks/>
          </p:cNvSpPr>
          <p:nvPr/>
        </p:nvSpPr>
        <p:spPr>
          <a:xfrm>
            <a:off x="5940853" y="1301888"/>
            <a:ext cx="2402225" cy="16246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Add/format legend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Add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Gill Sans MT" panose="020B0502020104020203" pitchFamily="34" charset="0"/>
              </a:rPr>
              <a:t>Adequately label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F0C8F0-E56D-4ADB-A4E2-F262DDE10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68" y="1301888"/>
            <a:ext cx="5026914" cy="366293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BDAFF52-4131-4AD5-83E0-255E303E34F1}"/>
              </a:ext>
            </a:extLst>
          </p:cNvPr>
          <p:cNvSpPr txBox="1">
            <a:spLocks/>
          </p:cNvSpPr>
          <p:nvPr/>
        </p:nvSpPr>
        <p:spPr>
          <a:xfrm>
            <a:off x="628650" y="4964822"/>
            <a:ext cx="8299593" cy="17877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graph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twoway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 (scatter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countryname1==196, connect(direct) color(yellow)) (scatter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countryname1==110, connect(direct) color(green) title("Voice and Accountability")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ytitle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("Index" "Score", orient(horizontal))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ylabel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(,angle(0))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xtitle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("")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xlabel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(2008(2)2020,grid)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ylabel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(,grid) </a:t>
            </a:r>
            <a:r>
              <a:rPr lang="en-US" sz="1400" b="1" dirty="0">
                <a:solidFill>
                  <a:schemeClr val="tx1"/>
                </a:solidFill>
                <a:latin typeface="Gill Sans MT" panose="020B0502020104020203" pitchFamily="34" charset="0"/>
              </a:rPr>
              <a:t>text(0.4 2019.5 "Tunisia") text(-1.55 2019.5 "Libya") text(-1.30 2019.5 "Egypt")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) (scatter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vae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 year if countryname1==58, connect(direct) color(purple)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tline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(2010, lc(gray))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tlabel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(2010 </a:t>
            </a:r>
            <a:r>
              <a:rPr lang="en-US" sz="1400" b="1" dirty="0">
                <a:solidFill>
                  <a:schemeClr val="tx1"/>
                </a:solidFill>
                <a:latin typeface="Gill Sans MT" panose="020B0502020104020203" pitchFamily="34" charset="0"/>
              </a:rPr>
              <a:t>`""Arab" "Spring""', 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add </a:t>
            </a:r>
            <a:r>
              <a:rPr lang="en-US" sz="1400" dirty="0" err="1">
                <a:solidFill>
                  <a:schemeClr val="tx1"/>
                </a:solidFill>
                <a:latin typeface="Gill Sans MT" panose="020B0502020104020203" pitchFamily="34" charset="0"/>
              </a:rPr>
              <a:t>labsize</a:t>
            </a:r>
            <a:r>
              <a:rPr lang="en-US" sz="1400" dirty="0">
                <a:solidFill>
                  <a:schemeClr val="tx1"/>
                </a:solidFill>
                <a:latin typeface="Gill Sans MT" panose="020B0502020104020203" pitchFamily="34" charset="0"/>
              </a:rPr>
              <a:t>(*.75)) legend(label(1 "Tunisia") label(2 "Libya") label(3 "Egypt") col(3)))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421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6A50-EABF-4A8F-8E33-80E7C3C94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218"/>
            <a:ext cx="7886700" cy="1247775"/>
          </a:xfrm>
        </p:spPr>
        <p:txBody>
          <a:bodyPr>
            <a:noAutofit/>
          </a:bodyPr>
          <a:lstStyle/>
          <a:p>
            <a:r>
              <a:rPr lang="en-US" b="1" dirty="0">
                <a:latin typeface="Gill Sans MT" panose="020B0502020104020203" pitchFamily="34" charset="0"/>
              </a:rPr>
              <a:t>Tip #5 – Ask for help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85AE8A-D2E8-4279-9C4D-37E834F1D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08" y="1376348"/>
            <a:ext cx="7983542" cy="37416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4490320-85BC-40BD-8CA0-B854E32A9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808" y="5117953"/>
            <a:ext cx="8002115" cy="136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117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6A50-EABF-4A8F-8E33-80E7C3C94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218"/>
            <a:ext cx="7886700" cy="1247775"/>
          </a:xfrm>
        </p:spPr>
        <p:txBody>
          <a:bodyPr>
            <a:noAutofit/>
          </a:bodyPr>
          <a:lstStyle/>
          <a:p>
            <a:r>
              <a:rPr lang="en-US" b="1" dirty="0">
                <a:latin typeface="Gill Sans MT" panose="020B0502020104020203" pitchFamily="34" charset="0"/>
              </a:rPr>
              <a:t>END</a:t>
            </a:r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DCFA2FC-D083-4FFD-B051-F4939EEBF30E}"/>
              </a:ext>
            </a:extLst>
          </p:cNvPr>
          <p:cNvSpPr txBox="1">
            <a:spLocks/>
          </p:cNvSpPr>
          <p:nvPr/>
        </p:nvSpPr>
        <p:spPr>
          <a:xfrm>
            <a:off x="442564" y="1613044"/>
            <a:ext cx="7886700" cy="38620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>
                <a:solidFill>
                  <a:srgbClr val="003478"/>
                </a:solidFill>
                <a:latin typeface="Source Sans Pro Light" panose="020B0403030403020204" pitchFamily="34" charset="77"/>
                <a:ea typeface="Source Sans Pro Light" panose="020B0403030403020204" pitchFamily="34" charset="77"/>
                <a:cs typeface="Source Sans Pro Light" panose="020B0403030403020204" pitchFamily="34" charset="77"/>
              </a:defRPr>
            </a:lvl1pPr>
          </a:lstStyle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tx1"/>
              </a:solidFill>
              <a:latin typeface="Gill Sans MT" panose="020B0502020104020203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E4D895-BB81-4D6A-8033-7138D8D46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4882"/>
            <a:ext cx="4458984" cy="3249103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F3D8575-A36D-45EC-9BE5-E5192E3359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8984" y="1964882"/>
            <a:ext cx="4685016" cy="3249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5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I_201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33469"/>
      </a:accent1>
      <a:accent2>
        <a:srgbClr val="009CA6"/>
      </a:accent2>
      <a:accent3>
        <a:srgbClr val="5482AB"/>
      </a:accent3>
      <a:accent4>
        <a:srgbClr val="AC83B3"/>
      </a:accent4>
      <a:accent5>
        <a:srgbClr val="CACACA"/>
      </a:accent5>
      <a:accent6>
        <a:srgbClr val="515151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9" id="{CB75FF5C-59CD-7143-87B6-F7489B0DE354}" vid="{6172C116-EFD7-4E4F-8068-3B57D99700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msi-ppt_standard_201909</Template>
  <TotalTime>17013</TotalTime>
  <Words>1180</Words>
  <Application>Microsoft Office PowerPoint</Application>
  <PresentationFormat>On-screen Show (4:3)</PresentationFormat>
  <Paragraphs>58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Gill Sans MT</vt:lpstr>
      <vt:lpstr>Source Sans Pro</vt:lpstr>
      <vt:lpstr>Source Sans Pro ExtraLight</vt:lpstr>
      <vt:lpstr>Arial</vt:lpstr>
      <vt:lpstr>Calibri</vt:lpstr>
      <vt:lpstr>Source Sans Pro Semibold</vt:lpstr>
      <vt:lpstr>Source Sans Pro Light</vt:lpstr>
      <vt:lpstr>Courier New</vt:lpstr>
      <vt:lpstr>Office Theme</vt:lpstr>
      <vt:lpstr>Brown Bag - Five quick tips to improve data visualization  on Stata</vt:lpstr>
      <vt:lpstr>OBJECTIVE</vt:lpstr>
      <vt:lpstr>Tip #1 – List the differences</vt:lpstr>
      <vt:lpstr>Tip #2 – Focus on the big picture</vt:lpstr>
      <vt:lpstr>Tip #3 – Be detail-oriented</vt:lpstr>
      <vt:lpstr>Tip #4 – Build &amp; improve</vt:lpstr>
      <vt:lpstr>Tip #5 – Ask for help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Simon, Gaelle</dc:creator>
  <cp:lastModifiedBy>Castillo, Gustavo</cp:lastModifiedBy>
  <cp:revision>306</cp:revision>
  <cp:lastPrinted>2018-10-22T15:09:18Z</cp:lastPrinted>
  <dcterms:created xsi:type="dcterms:W3CDTF">2019-09-15T15:13:41Z</dcterms:created>
  <dcterms:modified xsi:type="dcterms:W3CDTF">2021-05-05T19:55:30Z</dcterms:modified>
</cp:coreProperties>
</file>

<file path=docProps/thumbnail.jpeg>
</file>